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ETARDOS%202016-%202017%20gra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RETARDOS%202016-%202017%20gr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multiLvlStrRef>
              <c:f>RETARDOS!$AF$30:$AG$47</c:f>
              <c:multiLvlStrCache>
                <c:ptCount val="18"/>
                <c:lvl>
                  <c:pt idx="0">
                    <c:v>A</c:v>
                  </c:pt>
                  <c:pt idx="1">
                    <c:v>B</c:v>
                  </c:pt>
                  <c:pt idx="2">
                    <c:v>C</c:v>
                  </c:pt>
                  <c:pt idx="3">
                    <c:v>D</c:v>
                  </c:pt>
                  <c:pt idx="4">
                    <c:v>E</c:v>
                  </c:pt>
                  <c:pt idx="5">
                    <c:v>F</c:v>
                  </c:pt>
                  <c:pt idx="6">
                    <c:v>A</c:v>
                  </c:pt>
                  <c:pt idx="7">
                    <c:v>B</c:v>
                  </c:pt>
                  <c:pt idx="8">
                    <c:v>C</c:v>
                  </c:pt>
                  <c:pt idx="9">
                    <c:v>D</c:v>
                  </c:pt>
                  <c:pt idx="10">
                    <c:v>E</c:v>
                  </c:pt>
                  <c:pt idx="11">
                    <c:v>F</c:v>
                  </c:pt>
                  <c:pt idx="12">
                    <c:v>A</c:v>
                  </c:pt>
                  <c:pt idx="13">
                    <c:v>B</c:v>
                  </c:pt>
                  <c:pt idx="14">
                    <c:v>C</c:v>
                  </c:pt>
                  <c:pt idx="15">
                    <c:v>D</c:v>
                  </c:pt>
                  <c:pt idx="16">
                    <c:v>E</c:v>
                  </c:pt>
                  <c:pt idx="17">
                    <c:v>F</c:v>
                  </c:pt>
                </c:lvl>
                <c:lvl>
                  <c:pt idx="0">
                    <c:v>PRIMEROS</c:v>
                  </c:pt>
                  <c:pt idx="6">
                    <c:v>SEGUNDOS</c:v>
                  </c:pt>
                  <c:pt idx="12">
                    <c:v>TERCEROS</c:v>
                  </c:pt>
                </c:lvl>
              </c:multiLvlStrCache>
            </c:multiLvlStrRef>
          </c:cat>
          <c:val>
            <c:numRef>
              <c:f>RETARDOS!$AH$30:$AH$47</c:f>
              <c:numCache>
                <c:formatCode>0.0%</c:formatCode>
                <c:ptCount val="18"/>
                <c:pt idx="0">
                  <c:v>1.5299877600979192E-2</c:v>
                </c:pt>
                <c:pt idx="1">
                  <c:v>1.2559808612440191E-2</c:v>
                </c:pt>
                <c:pt idx="2">
                  <c:v>1.4952153110047847E-2</c:v>
                </c:pt>
                <c:pt idx="3">
                  <c:v>1.9897304236200258E-2</c:v>
                </c:pt>
                <c:pt idx="4">
                  <c:v>1.346389228886169E-2</c:v>
                </c:pt>
                <c:pt idx="5">
                  <c:v>1.3784461152882205E-2</c:v>
                </c:pt>
                <c:pt idx="6">
                  <c:v>2.0807833537331701E-2</c:v>
                </c:pt>
                <c:pt idx="7">
                  <c:v>4.6511627906976744E-2</c:v>
                </c:pt>
                <c:pt idx="8">
                  <c:v>3.9473684210526314E-2</c:v>
                </c:pt>
                <c:pt idx="9">
                  <c:v>2.819548872180451E-2</c:v>
                </c:pt>
                <c:pt idx="10">
                  <c:v>4.0669856459330141E-2</c:v>
                </c:pt>
                <c:pt idx="11">
                  <c:v>3.4461152882205512E-2</c:v>
                </c:pt>
                <c:pt idx="12">
                  <c:v>2.6913875598086126E-2</c:v>
                </c:pt>
                <c:pt idx="13">
                  <c:v>4.9043062200956937E-2</c:v>
                </c:pt>
                <c:pt idx="14">
                  <c:v>4.1267942583732058E-2</c:v>
                </c:pt>
                <c:pt idx="15">
                  <c:v>5.8139534883720929E-2</c:v>
                </c:pt>
                <c:pt idx="16">
                  <c:v>4.6650717703349283E-2</c:v>
                </c:pt>
                <c:pt idx="17">
                  <c:v>3.3834586466165412E-2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4489600"/>
        <c:axId val="134491136"/>
        <c:axId val="0"/>
      </c:bar3DChart>
      <c:catAx>
        <c:axId val="134489600"/>
        <c:scaling>
          <c:orientation val="minMax"/>
        </c:scaling>
        <c:delete val="0"/>
        <c:axPos val="b"/>
        <c:majorTickMark val="out"/>
        <c:minorTickMark val="none"/>
        <c:tickLblPos val="nextTo"/>
        <c:crossAx val="134491136"/>
        <c:crosses val="autoZero"/>
        <c:auto val="1"/>
        <c:lblAlgn val="ctr"/>
        <c:lblOffset val="100"/>
        <c:noMultiLvlLbl val="0"/>
      </c:catAx>
      <c:valAx>
        <c:axId val="13449113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s-MX"/>
          </a:p>
        </c:txPr>
        <c:crossAx val="1344896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multiLvlStrRef>
              <c:f>'f a l t a s'!$AF$30:$AG$47</c:f>
              <c:multiLvlStrCache>
                <c:ptCount val="18"/>
                <c:lvl>
                  <c:pt idx="0">
                    <c:v>A</c:v>
                  </c:pt>
                  <c:pt idx="1">
                    <c:v>B</c:v>
                  </c:pt>
                  <c:pt idx="2">
                    <c:v>C</c:v>
                  </c:pt>
                  <c:pt idx="3">
                    <c:v>D</c:v>
                  </c:pt>
                  <c:pt idx="4">
                    <c:v>E</c:v>
                  </c:pt>
                  <c:pt idx="5">
                    <c:v>F</c:v>
                  </c:pt>
                  <c:pt idx="6">
                    <c:v>A</c:v>
                  </c:pt>
                  <c:pt idx="7">
                    <c:v>B</c:v>
                  </c:pt>
                  <c:pt idx="8">
                    <c:v>C</c:v>
                  </c:pt>
                  <c:pt idx="9">
                    <c:v>D</c:v>
                  </c:pt>
                  <c:pt idx="10">
                    <c:v>E</c:v>
                  </c:pt>
                  <c:pt idx="11">
                    <c:v>F</c:v>
                  </c:pt>
                  <c:pt idx="12">
                    <c:v>A</c:v>
                  </c:pt>
                  <c:pt idx="13">
                    <c:v>B</c:v>
                  </c:pt>
                  <c:pt idx="14">
                    <c:v>C</c:v>
                  </c:pt>
                  <c:pt idx="15">
                    <c:v>D</c:v>
                  </c:pt>
                  <c:pt idx="16">
                    <c:v>E</c:v>
                  </c:pt>
                  <c:pt idx="17">
                    <c:v>F</c:v>
                  </c:pt>
                </c:lvl>
                <c:lvl>
                  <c:pt idx="0">
                    <c:v>PRIMEROS</c:v>
                  </c:pt>
                  <c:pt idx="6">
                    <c:v>SEGUNDOS</c:v>
                  </c:pt>
                  <c:pt idx="12">
                    <c:v>TERCEROS</c:v>
                  </c:pt>
                </c:lvl>
              </c:multiLvlStrCache>
            </c:multiLvlStrRef>
          </c:cat>
          <c:val>
            <c:numRef>
              <c:f>'f a l t a s'!$AH$30:$AH$47</c:f>
              <c:numCache>
                <c:formatCode>0.0%</c:formatCode>
                <c:ptCount val="18"/>
                <c:pt idx="0">
                  <c:v>1.8971848225214197E-2</c:v>
                </c:pt>
                <c:pt idx="1">
                  <c:v>3.1698564593301434E-2</c:v>
                </c:pt>
                <c:pt idx="2">
                  <c:v>8.3732057416267946E-3</c:v>
                </c:pt>
                <c:pt idx="3">
                  <c:v>1.8613607188703467E-2</c:v>
                </c:pt>
                <c:pt idx="4">
                  <c:v>1.6523867809057527E-2</c:v>
                </c:pt>
                <c:pt idx="5">
                  <c:v>1.5664160401002505E-2</c:v>
                </c:pt>
                <c:pt idx="6">
                  <c:v>5.0183598531211751E-2</c:v>
                </c:pt>
                <c:pt idx="7">
                  <c:v>6.1811505507955937E-2</c:v>
                </c:pt>
                <c:pt idx="8">
                  <c:v>5.889724310776942E-2</c:v>
                </c:pt>
                <c:pt idx="9">
                  <c:v>4.9498746867167917E-2</c:v>
                </c:pt>
                <c:pt idx="10">
                  <c:v>5.0239234449760764E-2</c:v>
                </c:pt>
                <c:pt idx="11">
                  <c:v>2.7568922305764409E-2</c:v>
                </c:pt>
                <c:pt idx="12">
                  <c:v>3.6483253588516749E-2</c:v>
                </c:pt>
                <c:pt idx="13">
                  <c:v>3.4688995215311005E-2</c:v>
                </c:pt>
                <c:pt idx="14">
                  <c:v>6.0406698564593304E-2</c:v>
                </c:pt>
                <c:pt idx="15">
                  <c:v>2.876376988984088E-2</c:v>
                </c:pt>
                <c:pt idx="16">
                  <c:v>3.7081339712918659E-2</c:v>
                </c:pt>
                <c:pt idx="17">
                  <c:v>1.9423558897243107E-2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9726848"/>
        <c:axId val="139728384"/>
        <c:axId val="0"/>
      </c:bar3DChart>
      <c:catAx>
        <c:axId val="139726848"/>
        <c:scaling>
          <c:orientation val="minMax"/>
        </c:scaling>
        <c:delete val="0"/>
        <c:axPos val="b"/>
        <c:majorTickMark val="out"/>
        <c:minorTickMark val="none"/>
        <c:tickLblPos val="nextTo"/>
        <c:crossAx val="139728384"/>
        <c:crosses val="autoZero"/>
        <c:auto val="1"/>
        <c:lblAlgn val="ctr"/>
        <c:lblOffset val="100"/>
        <c:noMultiLvlLbl val="0"/>
      </c:catAx>
      <c:valAx>
        <c:axId val="13972838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s-MX"/>
          </a:p>
        </c:txPr>
        <c:crossAx val="1397268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1BEDE-9F61-427F-9EC5-84DF89BC18B3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4DD3A-AFDD-4290-AF21-783C6840A5B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5304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4DD3A-AFDD-4290-AF21-783C6840A5B5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6031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F46E91D-FA7D-43A6-83E0-76E539B6A5D0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642DA82-3C45-4D28-BF8C-83729F73B9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E91D-FA7D-43A6-83E0-76E539B6A5D0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DA82-3C45-4D28-BF8C-83729F73B9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E91D-FA7D-43A6-83E0-76E539B6A5D0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DA82-3C45-4D28-BF8C-83729F73B9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F46E91D-FA7D-43A6-83E0-76E539B6A5D0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DA82-3C45-4D28-BF8C-83729F73B9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F46E91D-FA7D-43A6-83E0-76E539B6A5D0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642DA82-3C45-4D28-BF8C-83729F73B985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F46E91D-FA7D-43A6-83E0-76E539B6A5D0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642DA82-3C45-4D28-BF8C-83729F73B9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F46E91D-FA7D-43A6-83E0-76E539B6A5D0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642DA82-3C45-4D28-BF8C-83729F73B98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6E91D-FA7D-43A6-83E0-76E539B6A5D0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DA82-3C45-4D28-BF8C-83729F73B9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F46E91D-FA7D-43A6-83E0-76E539B6A5D0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642DA82-3C45-4D28-BF8C-83729F73B98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F46E91D-FA7D-43A6-83E0-76E539B6A5D0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642DA82-3C45-4D28-BF8C-83729F73B98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F46E91D-FA7D-43A6-83E0-76E539B6A5D0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642DA82-3C45-4D28-BF8C-83729F73B985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F46E91D-FA7D-43A6-83E0-76E539B6A5D0}" type="datetimeFigureOut">
              <a:rPr lang="es-MX" smtClean="0"/>
              <a:t>24/10/2016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642DA82-3C45-4D28-BF8C-83729F73B985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080120"/>
          </a:xfrm>
        </p:spPr>
        <p:txBody>
          <a:bodyPr>
            <a:normAutofit/>
          </a:bodyPr>
          <a:lstStyle/>
          <a:p>
            <a:pPr algn="ctr"/>
            <a:r>
              <a:rPr lang="es-MX" sz="2800" b="1" dirty="0" smtClean="0">
                <a:latin typeface="Copperplate Gothic Bold" pitchFamily="34" charset="0"/>
                <a:ea typeface="Arial Unicode MS" pitchFamily="34" charset="-128"/>
                <a:cs typeface="Arial Unicode MS" pitchFamily="34" charset="-128"/>
              </a:rPr>
              <a:t>ESCUELA SECUNDARIA GENERAL ¨59¨  “ </a:t>
            </a:r>
            <a:r>
              <a:rPr lang="es-MX" sz="2800" b="1" dirty="0" smtClean="0">
                <a:latin typeface="Copperplate Gothic Bold" pitchFamily="34" charset="0"/>
                <a:ea typeface="Arial Unicode MS" pitchFamily="34" charset="-128"/>
                <a:cs typeface="Arial Unicode MS" pitchFamily="34" charset="-128"/>
              </a:rPr>
              <a:t>RENÉ CASSÍN </a:t>
            </a:r>
            <a:r>
              <a:rPr lang="es-MX" sz="2800" b="1" dirty="0" smtClean="0">
                <a:latin typeface="Copperplate Gothic Bold" pitchFamily="34" charset="0"/>
                <a:ea typeface="Arial Unicode MS" pitchFamily="34" charset="-128"/>
                <a:cs typeface="Arial Unicode MS" pitchFamily="34" charset="-128"/>
              </a:rPr>
              <a:t>“</a:t>
            </a:r>
            <a:endParaRPr lang="es-MX" sz="2800" b="1" dirty="0">
              <a:latin typeface="Copperplate Gothic Bold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419872" y="1310903"/>
            <a:ext cx="2304256" cy="461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600" b="1" dirty="0" smtClean="0">
                <a:latin typeface="Century Schoolbook" pitchFamily="18" charset="0"/>
              </a:rPr>
              <a:t>TURNO MATUTINO</a:t>
            </a:r>
            <a:endParaRPr lang="es-MX" sz="1600" b="1" dirty="0">
              <a:latin typeface="Century Schoolbook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683568" y="1772816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Schoolbook" pitchFamily="18" charset="0"/>
              </a:rPr>
              <a:t>GRÁFICA </a:t>
            </a:r>
            <a:r>
              <a:rPr lang="es-MX" dirty="0" smtClean="0">
                <a:latin typeface="Century Schoolbook" pitchFamily="18" charset="0"/>
              </a:rPr>
              <a:t>DE RETARDOS DEL PRIMER BIMESTRE DEL CICLO ESCOLAR  2016 – 2017 </a:t>
            </a:r>
            <a:endParaRPr lang="es-MX" dirty="0">
              <a:latin typeface="Century Schoolbook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276128" y="2492896"/>
            <a:ext cx="5392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DEL 22 DE AGOSTO  AL 14 DE OCTUBRE DE 2016</a:t>
            </a:r>
            <a:endParaRPr lang="es-MX" dirty="0"/>
          </a:p>
        </p:txBody>
      </p:sp>
      <p:graphicFrame>
        <p:nvGraphicFramePr>
          <p:cNvPr id="8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9038802"/>
              </p:ext>
            </p:extLst>
          </p:nvPr>
        </p:nvGraphicFramePr>
        <p:xfrm>
          <a:off x="535472" y="3068960"/>
          <a:ext cx="7276887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4310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683568" y="260648"/>
            <a:ext cx="7772400" cy="108012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484632" algn="r" rtl="0" eaLnBrk="1" latinLnBrk="0" hangingPunct="1">
              <a:spcBef>
                <a:spcPct val="0"/>
              </a:spcBef>
              <a:buNone/>
              <a:defRPr kumimoji="0" sz="4400" kern="120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800" b="1" dirty="0" smtClean="0">
                <a:latin typeface="Copperplate Gothic Bold" pitchFamily="34" charset="0"/>
                <a:ea typeface="Arial Unicode MS" pitchFamily="34" charset="-128"/>
                <a:cs typeface="Arial Unicode MS" pitchFamily="34" charset="-128"/>
              </a:rPr>
              <a:t>ESCUELA SECUNDARIA GENERAL ¨59¨  “ </a:t>
            </a:r>
            <a:r>
              <a:rPr lang="es-MX" sz="2800" b="1" dirty="0" smtClean="0">
                <a:latin typeface="Copperplate Gothic Bold" pitchFamily="34" charset="0"/>
                <a:ea typeface="Arial Unicode MS" pitchFamily="34" charset="-128"/>
                <a:cs typeface="Arial Unicode MS" pitchFamily="34" charset="-128"/>
              </a:rPr>
              <a:t>RENÉ CASSÍN </a:t>
            </a:r>
            <a:r>
              <a:rPr lang="es-MX" sz="2800" b="1" dirty="0" smtClean="0">
                <a:latin typeface="Copperplate Gothic Bold" pitchFamily="34" charset="0"/>
                <a:ea typeface="Arial Unicode MS" pitchFamily="34" charset="-128"/>
                <a:cs typeface="Arial Unicode MS" pitchFamily="34" charset="-128"/>
              </a:rPr>
              <a:t>“</a:t>
            </a:r>
            <a:endParaRPr lang="es-MX" sz="2800" b="1" dirty="0">
              <a:latin typeface="Copperplate Gothic Bold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3419872" y="1310903"/>
            <a:ext cx="2304256" cy="4619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1600" b="1" dirty="0" smtClean="0">
                <a:latin typeface="Century Schoolbook" pitchFamily="18" charset="0"/>
              </a:rPr>
              <a:t>TURNO MATUTINO</a:t>
            </a:r>
            <a:endParaRPr lang="es-MX" sz="1600" b="1" dirty="0">
              <a:latin typeface="Century Schoolbook" pitchFamily="18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683568" y="1772816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Century Schoolbook" pitchFamily="18" charset="0"/>
              </a:rPr>
              <a:t>GRÁFICA </a:t>
            </a:r>
            <a:r>
              <a:rPr lang="es-MX" dirty="0" smtClean="0">
                <a:latin typeface="Century Schoolbook" pitchFamily="18" charset="0"/>
              </a:rPr>
              <a:t>DE FALTAS DEL PRIMER BIMESTRE DEL CICLO ESCOLAR  2016 – 2017 </a:t>
            </a:r>
            <a:endParaRPr lang="es-MX" dirty="0">
              <a:latin typeface="Century Schoolbook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276128" y="2492896"/>
            <a:ext cx="5392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DEL 22 DE AGOSTO  AL 14 DE OCTUBRE DE 2016</a:t>
            </a:r>
            <a:endParaRPr lang="es-MX" dirty="0"/>
          </a:p>
        </p:txBody>
      </p:sp>
      <p:graphicFrame>
        <p:nvGraphicFramePr>
          <p:cNvPr id="9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8439718"/>
              </p:ext>
            </p:extLst>
          </p:nvPr>
        </p:nvGraphicFramePr>
        <p:xfrm>
          <a:off x="400236" y="3068960"/>
          <a:ext cx="7268108" cy="3789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712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59</TotalTime>
  <Words>69</Words>
  <Application>Microsoft Office PowerPoint</Application>
  <PresentationFormat>Presentación en pantalla 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Brío</vt:lpstr>
      <vt:lpstr>ESCUELA SECUNDARIA GENERAL ¨59¨  “ RENÉ CASSÍN “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SECUNDARIA GENERAL ¨59¨  “ RENE CASSIN “</dc:title>
  <dc:creator>Patricia</dc:creator>
  <cp:lastModifiedBy>Administrador</cp:lastModifiedBy>
  <cp:revision>8</cp:revision>
  <dcterms:created xsi:type="dcterms:W3CDTF">2016-10-22T22:56:34Z</dcterms:created>
  <dcterms:modified xsi:type="dcterms:W3CDTF">2016-10-24T14:15:34Z</dcterms:modified>
</cp:coreProperties>
</file>