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5" r:id="rId6"/>
    <p:sldId id="260" r:id="rId7"/>
    <p:sldId id="261" r:id="rId8"/>
    <p:sldId id="262" r:id="rId9"/>
    <p:sldId id="263" r:id="rId10"/>
    <p:sldId id="264" r:id="rId11"/>
    <p:sldId id="266" r:id="rId12"/>
    <p:sldId id="267"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66FF"/>
    <a:srgbClr val="00FFFF"/>
    <a:srgbClr val="CC6600"/>
    <a:srgbClr val="FF9900"/>
    <a:srgbClr val="D60093"/>
    <a:srgbClr val="990099"/>
    <a:srgbClr val="003300"/>
    <a:srgbClr val="CC33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4249" autoAdjust="0"/>
  </p:normalViewPr>
  <p:slideViewPr>
    <p:cSldViewPr snapToGrid="0">
      <p:cViewPr varScale="1">
        <p:scale>
          <a:sx n="61" d="100"/>
          <a:sy n="61" d="100"/>
        </p:scale>
        <p:origin x="108" y="22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53EF96-F91A-461C-80F1-E4991B3BD02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07D52ACC-B2CA-4690-948D-2822EB488C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44D9137-A184-4D44-AD84-E4ECDC37D713}"/>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5" name="Marcador de pie de página 4">
            <a:extLst>
              <a:ext uri="{FF2B5EF4-FFF2-40B4-BE49-F238E27FC236}">
                <a16:creationId xmlns:a16="http://schemas.microsoft.com/office/drawing/2014/main" id="{D6290CB1-A5C5-4AD5-8293-5D27DD2E9ED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23A2D84-E03B-4AD4-9BD9-C4B0D0093CE6}"/>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36167533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E96A9E-6EF5-47E7-98DF-67F89E2F2AD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48943DFA-B23A-4BB7-ABE5-5C65A6BD400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9C7F90D-A3B0-482E-A506-66D6636FFC99}"/>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5" name="Marcador de pie de página 4">
            <a:extLst>
              <a:ext uri="{FF2B5EF4-FFF2-40B4-BE49-F238E27FC236}">
                <a16:creationId xmlns:a16="http://schemas.microsoft.com/office/drawing/2014/main" id="{10799BCD-14B3-4783-B97F-A1394FEF85D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C223CF4-51A2-4A68-8BBA-730A88675038}"/>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1666051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80DF5553-F777-430C-A2FE-2302A721D77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DA25EF2-D029-4586-91C1-8D68F395B4D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2A5222F1-F286-44F8-A571-CDF7CBD88424}"/>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5" name="Marcador de pie de página 4">
            <a:extLst>
              <a:ext uri="{FF2B5EF4-FFF2-40B4-BE49-F238E27FC236}">
                <a16:creationId xmlns:a16="http://schemas.microsoft.com/office/drawing/2014/main" id="{3A291FEE-FC7B-4E29-AE1E-05950499F38F}"/>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ECB8932-154E-4CB8-9D99-801169C81364}"/>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2964435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6F83AF-282C-46EC-A7CF-E67D0B3AB315}"/>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26B32AA0-142E-47A8-9F10-031768C7014C}"/>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94E82A15-967A-4BCD-A6B2-B9D826AED9E0}"/>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5" name="Marcador de pie de página 4">
            <a:extLst>
              <a:ext uri="{FF2B5EF4-FFF2-40B4-BE49-F238E27FC236}">
                <a16:creationId xmlns:a16="http://schemas.microsoft.com/office/drawing/2014/main" id="{D5A24B2A-7143-4A42-BF12-E4FF9A528DAC}"/>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88DEE672-5CEF-457A-BDEF-DA48C4959CD5}"/>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1596188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BA790AC-B927-40C7-A8F9-C1EA2859532F}"/>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4E01E6AE-40C5-4F14-B12C-5C2B1D5A1E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58473906-60F1-42F0-A151-A6ACD1807755}"/>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5" name="Marcador de pie de página 4">
            <a:extLst>
              <a:ext uri="{FF2B5EF4-FFF2-40B4-BE49-F238E27FC236}">
                <a16:creationId xmlns:a16="http://schemas.microsoft.com/office/drawing/2014/main" id="{2967509D-987A-4E27-9F7E-4629F7A06840}"/>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242DA939-B085-4287-A949-2C7CFF60451F}"/>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567689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D62B60-84D7-40F4-83C6-CABFB18878A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0932606-67EE-4334-82CF-6AF26C49DD92}"/>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F7B8B4C7-24D7-4F47-AAFC-223DB926F7E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E63EC7E5-05E2-4B86-A6CE-74BD373A5D16}"/>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6" name="Marcador de pie de página 5">
            <a:extLst>
              <a:ext uri="{FF2B5EF4-FFF2-40B4-BE49-F238E27FC236}">
                <a16:creationId xmlns:a16="http://schemas.microsoft.com/office/drawing/2014/main" id="{CFE0E91C-775A-40DB-B022-F092A597C737}"/>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45861DBB-2C62-429B-92D0-FCA39B6540C6}"/>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216162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45DEC47-AB95-4D81-8B97-E6B1BBD9B4E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FC5C22BD-57DD-4A4B-AD1A-0F52E6B70A5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7938A588-D712-405E-83CC-A452E809972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EA818B69-6BED-4CCE-8F12-55B9AE3639D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F4594873-EAC1-4707-A9CB-9A8A1ACB554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DAAF3616-EA17-4274-93F4-2969F8327E57}"/>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8" name="Marcador de pie de página 7">
            <a:extLst>
              <a:ext uri="{FF2B5EF4-FFF2-40B4-BE49-F238E27FC236}">
                <a16:creationId xmlns:a16="http://schemas.microsoft.com/office/drawing/2014/main" id="{DA6FA79D-A52F-47E6-AE1C-453F2167AB8E}"/>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49BF5A66-069B-4E7E-8CBF-69654F768ABE}"/>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1261595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18B19F-6521-45CA-A331-02163A17709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989C7DC8-6C12-4B49-82FA-B5591328BD0A}"/>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4" name="Marcador de pie de página 3">
            <a:extLst>
              <a:ext uri="{FF2B5EF4-FFF2-40B4-BE49-F238E27FC236}">
                <a16:creationId xmlns:a16="http://schemas.microsoft.com/office/drawing/2014/main" id="{B3A611D6-AB25-474B-875E-0DA28FDABB2A}"/>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9DF8C16B-1672-4031-A6C8-520EF39597F3}"/>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3839199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E86B3BE-61DE-45F0-B40A-299D40A65F15}"/>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3" name="Marcador de pie de página 2">
            <a:extLst>
              <a:ext uri="{FF2B5EF4-FFF2-40B4-BE49-F238E27FC236}">
                <a16:creationId xmlns:a16="http://schemas.microsoft.com/office/drawing/2014/main" id="{A89DC4D8-3349-4878-A52D-7BA8B930151B}"/>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18102FD9-2900-47CF-A085-5F54705BA95D}"/>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29814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D91B5B8-715F-413A-B7AD-B17C434055B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FB73DE4-AFD1-42FD-8ADF-1C55334C267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72D1A180-D59A-43A9-BE80-F950BBCBA7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60CF793-F60F-436B-A796-12A731A55317}"/>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6" name="Marcador de pie de página 5">
            <a:extLst>
              <a:ext uri="{FF2B5EF4-FFF2-40B4-BE49-F238E27FC236}">
                <a16:creationId xmlns:a16="http://schemas.microsoft.com/office/drawing/2014/main" id="{0AD93AA0-38B4-42A8-9EBD-F4AEAC94FC85}"/>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CE4591B9-3BA8-4CDA-9E9E-9FB2A7387B35}"/>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2454808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62BD517-70A6-42D8-B11B-96DD7DD9628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3DA44BE8-4874-4207-9580-F33E0BD881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679B5151-B271-40ED-B039-4246480509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B3E509-ACB0-4F6D-B884-4B9F0F30D8FD}"/>
              </a:ext>
            </a:extLst>
          </p:cNvPr>
          <p:cNvSpPr>
            <a:spLocks noGrp="1"/>
          </p:cNvSpPr>
          <p:nvPr>
            <p:ph type="dt" sz="half" idx="10"/>
          </p:nvPr>
        </p:nvSpPr>
        <p:spPr/>
        <p:txBody>
          <a:bodyPr/>
          <a:lstStyle/>
          <a:p>
            <a:fld id="{34D2E105-EDBA-4FF2-9E35-3EB3E3198E13}" type="datetimeFigureOut">
              <a:rPr lang="es-MX" smtClean="0"/>
              <a:t>01/03/2021</a:t>
            </a:fld>
            <a:endParaRPr lang="es-MX"/>
          </a:p>
        </p:txBody>
      </p:sp>
      <p:sp>
        <p:nvSpPr>
          <p:cNvPr id="6" name="Marcador de pie de página 5">
            <a:extLst>
              <a:ext uri="{FF2B5EF4-FFF2-40B4-BE49-F238E27FC236}">
                <a16:creationId xmlns:a16="http://schemas.microsoft.com/office/drawing/2014/main" id="{2191D53B-511C-4EFD-8B09-871C39461A6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36BDFC2C-8E4E-4634-9661-A10B5D5DD30E}"/>
              </a:ext>
            </a:extLst>
          </p:cNvPr>
          <p:cNvSpPr>
            <a:spLocks noGrp="1"/>
          </p:cNvSpPr>
          <p:nvPr>
            <p:ph type="sldNum" sz="quarter" idx="12"/>
          </p:nvPr>
        </p:nvSpPr>
        <p:spPr/>
        <p:txBody>
          <a:bodyPr/>
          <a:lstStyle/>
          <a:p>
            <a:fld id="{058ABB2D-5D77-4720-8261-DE2483865471}" type="slidenum">
              <a:rPr lang="es-MX" smtClean="0"/>
              <a:t>‹Nº›</a:t>
            </a:fld>
            <a:endParaRPr lang="es-MX"/>
          </a:p>
        </p:txBody>
      </p:sp>
    </p:spTree>
    <p:extLst>
      <p:ext uri="{BB962C8B-B14F-4D97-AF65-F5344CB8AC3E}">
        <p14:creationId xmlns:p14="http://schemas.microsoft.com/office/powerpoint/2010/main" val="36431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stretch>
            <a:fillRect t="-5000" b="-5000"/>
          </a:stretch>
        </a:blipFill>
        <a:effectLst/>
      </p:bgPr>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640E110B-25ED-451B-BB94-4512EA8D8E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53FCAB3-88BE-4BCC-BA6D-63C54F6DD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993F61F-5A45-4552-91AB-C0877D92F2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D2E105-EDBA-4FF2-9E35-3EB3E3198E13}" type="datetimeFigureOut">
              <a:rPr lang="es-MX" smtClean="0"/>
              <a:t>01/03/2021</a:t>
            </a:fld>
            <a:endParaRPr lang="es-MX"/>
          </a:p>
        </p:txBody>
      </p:sp>
      <p:sp>
        <p:nvSpPr>
          <p:cNvPr id="5" name="Marcador de pie de página 4">
            <a:extLst>
              <a:ext uri="{FF2B5EF4-FFF2-40B4-BE49-F238E27FC236}">
                <a16:creationId xmlns:a16="http://schemas.microsoft.com/office/drawing/2014/main" id="{5E40CB61-2517-4569-A24F-359BE452E1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570055A2-EA4D-4FEC-AF93-1594C8C730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8ABB2D-5D77-4720-8261-DE2483865471}" type="slidenum">
              <a:rPr lang="es-MX" smtClean="0"/>
              <a:t>‹Nº›</a:t>
            </a:fld>
            <a:endParaRPr lang="es-MX"/>
          </a:p>
        </p:txBody>
      </p:sp>
    </p:spTree>
    <p:extLst>
      <p:ext uri="{BB962C8B-B14F-4D97-AF65-F5344CB8AC3E}">
        <p14:creationId xmlns:p14="http://schemas.microsoft.com/office/powerpoint/2010/main" val="32237690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FC59D84-B0E0-4B0A-B741-7699CC8E61E3}"/>
              </a:ext>
            </a:extLst>
          </p:cNvPr>
          <p:cNvSpPr>
            <a:spLocks noGrp="1"/>
          </p:cNvSpPr>
          <p:nvPr>
            <p:ph type="ctrTitle"/>
          </p:nvPr>
        </p:nvSpPr>
        <p:spPr>
          <a:xfrm>
            <a:off x="1524000" y="409903"/>
            <a:ext cx="9144000" cy="1923394"/>
          </a:xfrm>
        </p:spPr>
        <p:txBody>
          <a:bodyPr>
            <a:normAutofit/>
          </a:bodyPr>
          <a:lstStyle/>
          <a:p>
            <a:r>
              <a:rPr lang="es-MX" dirty="0">
                <a:solidFill>
                  <a:srgbClr val="990099"/>
                </a:solidFill>
                <a:latin typeface="Jokerman" panose="04090605060D06020702" pitchFamily="82" charset="0"/>
              </a:rPr>
              <a:t>ROMPIENDO ESTEREOTIPOS</a:t>
            </a:r>
          </a:p>
        </p:txBody>
      </p:sp>
      <p:sp>
        <p:nvSpPr>
          <p:cNvPr id="3" name="Subtítulo 2">
            <a:extLst>
              <a:ext uri="{FF2B5EF4-FFF2-40B4-BE49-F238E27FC236}">
                <a16:creationId xmlns:a16="http://schemas.microsoft.com/office/drawing/2014/main" id="{6B7464C9-BAC9-4AD4-B450-D974819984A6}"/>
              </a:ext>
            </a:extLst>
          </p:cNvPr>
          <p:cNvSpPr>
            <a:spLocks noGrp="1"/>
          </p:cNvSpPr>
          <p:nvPr>
            <p:ph type="subTitle" idx="1"/>
          </p:nvPr>
        </p:nvSpPr>
        <p:spPr>
          <a:xfrm>
            <a:off x="1524000" y="2648609"/>
            <a:ext cx="9144000" cy="567558"/>
          </a:xfrm>
        </p:spPr>
        <p:txBody>
          <a:bodyPr>
            <a:normAutofit/>
          </a:bodyPr>
          <a:lstStyle/>
          <a:p>
            <a:r>
              <a:rPr lang="es-MX" sz="2800" dirty="0">
                <a:solidFill>
                  <a:srgbClr val="FF0000"/>
                </a:solidFill>
                <a:latin typeface="Ravie" panose="04040805050809020602" pitchFamily="82" charset="0"/>
              </a:rPr>
              <a:t>ADOPCIÓN HOMOPARENTAL</a:t>
            </a:r>
          </a:p>
        </p:txBody>
      </p:sp>
      <p:pic>
        <p:nvPicPr>
          <p:cNvPr id="6" name="Imagen 5" descr="Un dibujo de un par de personas&#10;&#10;Descripción generada automáticamente con confianza media">
            <a:extLst>
              <a:ext uri="{FF2B5EF4-FFF2-40B4-BE49-F238E27FC236}">
                <a16:creationId xmlns:a16="http://schemas.microsoft.com/office/drawing/2014/main" id="{EFB192AD-19C8-4AF2-9340-67C7479ADF5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807" y="3429000"/>
            <a:ext cx="5896303" cy="2508359"/>
          </a:xfrm>
          <a:prstGeom prst="rect">
            <a:avLst/>
          </a:prstGeom>
        </p:spPr>
      </p:pic>
    </p:spTree>
    <p:extLst>
      <p:ext uri="{BB962C8B-B14F-4D97-AF65-F5344CB8AC3E}">
        <p14:creationId xmlns:p14="http://schemas.microsoft.com/office/powerpoint/2010/main" val="11695051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5">
            <a:extLst>
              <a:ext uri="{FF2B5EF4-FFF2-40B4-BE49-F238E27FC236}">
                <a16:creationId xmlns:a16="http://schemas.microsoft.com/office/drawing/2014/main" id="{F5727AEF-699C-4300-81BA-7B9CE4C99BBA}"/>
              </a:ext>
            </a:extLst>
          </p:cNvPr>
          <p:cNvSpPr>
            <a:spLocks noGrp="1"/>
          </p:cNvSpPr>
          <p:nvPr>
            <p:ph type="title"/>
          </p:nvPr>
        </p:nvSpPr>
        <p:spPr>
          <a:xfrm>
            <a:off x="838200" y="425669"/>
            <a:ext cx="10515600" cy="4398579"/>
          </a:xfrm>
        </p:spPr>
        <p:txBody>
          <a:bodyPr>
            <a:normAutofit/>
          </a:bodyPr>
          <a:lstStyle/>
          <a:p>
            <a:r>
              <a:rPr lang="es-MX" sz="2800" dirty="0">
                <a:solidFill>
                  <a:srgbClr val="C00000"/>
                </a:solidFill>
                <a:latin typeface="Baskerville Old Face" panose="02020602080505020303" pitchFamily="18" charset="0"/>
              </a:rPr>
              <a:t>Después de 8 meses el juez dio fallo a su favor, por los actos donde se violentan sus derechos y aprobando los requisitos que se cumplían en su totalidad para la adopción. Después de ganar el juicio se tuvieron que enfrentar a otra situación y era tener que trasladar al menor a otra casa hogar, debido a que en donde el niño se encontraba no se permitía la adopción homoparental. </a:t>
            </a:r>
            <a:br>
              <a:rPr lang="es-MX" sz="2800" dirty="0">
                <a:solidFill>
                  <a:srgbClr val="C00000"/>
                </a:solidFill>
                <a:latin typeface="Baskerville Old Face" panose="02020602080505020303" pitchFamily="18" charset="0"/>
              </a:rPr>
            </a:br>
            <a:br>
              <a:rPr lang="es-MX" sz="2800" dirty="0">
                <a:solidFill>
                  <a:srgbClr val="C00000"/>
                </a:solidFill>
                <a:latin typeface="Baskerville Old Face" panose="02020602080505020303" pitchFamily="18" charset="0"/>
              </a:rPr>
            </a:br>
            <a:r>
              <a:rPr lang="es-MX" sz="2800" dirty="0">
                <a:solidFill>
                  <a:srgbClr val="C00000"/>
                </a:solidFill>
                <a:latin typeface="Baskerville Old Face" panose="02020602080505020303" pitchFamily="18" charset="0"/>
              </a:rPr>
              <a:t>Una vez logrado, en abril del año 2020 el menor llego a manos de Alan y Daniel dándole un hogar lleno de amor y cuidados.</a:t>
            </a:r>
            <a:br>
              <a:rPr lang="es-MX" sz="2800" dirty="0">
                <a:solidFill>
                  <a:srgbClr val="C00000"/>
                </a:solidFill>
                <a:latin typeface="Baskerville Old Face" panose="02020602080505020303" pitchFamily="18" charset="0"/>
              </a:rPr>
            </a:br>
            <a:endParaRPr lang="es-MX" sz="2800" dirty="0">
              <a:solidFill>
                <a:srgbClr val="C00000"/>
              </a:solidFill>
              <a:latin typeface="Baskerville Old Face" panose="02020602080505020303" pitchFamily="18" charset="0"/>
            </a:endParaRPr>
          </a:p>
        </p:txBody>
      </p:sp>
      <p:pic>
        <p:nvPicPr>
          <p:cNvPr id="8" name="Imagen 7" descr="Un grupo de chicos sonriendo&#10;&#10;Descripción generada automáticamente">
            <a:extLst>
              <a:ext uri="{FF2B5EF4-FFF2-40B4-BE49-F238E27FC236}">
                <a16:creationId xmlns:a16="http://schemas.microsoft.com/office/drawing/2014/main" id="{DBDCCBB7-5E02-435C-9F35-EE3C8E1E7CA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2607" y="4256688"/>
            <a:ext cx="3846786" cy="2412125"/>
          </a:xfrm>
          <a:prstGeom prst="rect">
            <a:avLst/>
          </a:prstGeom>
        </p:spPr>
      </p:pic>
    </p:spTree>
    <p:extLst>
      <p:ext uri="{BB962C8B-B14F-4D97-AF65-F5344CB8AC3E}">
        <p14:creationId xmlns:p14="http://schemas.microsoft.com/office/powerpoint/2010/main" val="142294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a:extLst>
              <a:ext uri="{FF2B5EF4-FFF2-40B4-BE49-F238E27FC236}">
                <a16:creationId xmlns:a16="http://schemas.microsoft.com/office/drawing/2014/main" id="{70054C58-9520-450F-81E8-37A45A840566}"/>
              </a:ext>
            </a:extLst>
          </p:cNvPr>
          <p:cNvSpPr>
            <a:spLocks noGrp="1"/>
          </p:cNvSpPr>
          <p:nvPr>
            <p:ph type="title"/>
          </p:nvPr>
        </p:nvSpPr>
        <p:spPr/>
        <p:txBody>
          <a:bodyPr>
            <a:normAutofit/>
          </a:bodyPr>
          <a:lstStyle/>
          <a:p>
            <a:pPr algn="ctr"/>
            <a:r>
              <a:rPr lang="es-MX" sz="3200" dirty="0">
                <a:latin typeface="Jokerman" panose="04090605060D06020702" pitchFamily="82" charset="0"/>
              </a:rPr>
              <a:t>CONCLUCIÓN</a:t>
            </a:r>
          </a:p>
        </p:txBody>
      </p:sp>
      <p:sp>
        <p:nvSpPr>
          <p:cNvPr id="4" name="Marcador de contenido 3">
            <a:extLst>
              <a:ext uri="{FF2B5EF4-FFF2-40B4-BE49-F238E27FC236}">
                <a16:creationId xmlns:a16="http://schemas.microsoft.com/office/drawing/2014/main" id="{822D5B33-14FA-4549-B73D-4A16E64B2121}"/>
              </a:ext>
            </a:extLst>
          </p:cNvPr>
          <p:cNvSpPr>
            <a:spLocks noGrp="1"/>
          </p:cNvSpPr>
          <p:nvPr>
            <p:ph idx="1"/>
          </p:nvPr>
        </p:nvSpPr>
        <p:spPr/>
        <p:txBody>
          <a:bodyPr>
            <a:normAutofit lnSpcReduction="10000"/>
          </a:bodyPr>
          <a:lstStyle/>
          <a:p>
            <a:pPr marL="0" indent="0">
              <a:buNone/>
            </a:pPr>
            <a:r>
              <a:rPr lang="es-MX" dirty="0">
                <a:latin typeface="Baskerville Old Face" panose="02020602080505020303" pitchFamily="18" charset="0"/>
              </a:rPr>
              <a:t>Basada en las investigaciones que realice para esta exposición, puedo determinar personalmente, que la sociedad carece de empatía basándose en tradicionalismos absurdos, donde ante los miles de menores en estado de indefensión sin una familia que vele por ellos y en el olvido en un orfanato les es preferible que permanezcan en esta situación.</a:t>
            </a:r>
          </a:p>
          <a:p>
            <a:pPr marL="0" indent="0">
              <a:buNone/>
            </a:pPr>
            <a:r>
              <a:rPr lang="es-MX" dirty="0">
                <a:latin typeface="Baskerville Old Face" panose="02020602080505020303" pitchFamily="18" charset="0"/>
              </a:rPr>
              <a:t>Así mismo, podemos notar los índices exorbitantes de discriminación que existe social y política hacia la comunidad LGBT+, sin darse cuenta de que su tradicionalismo, violenta a individuos que tienen los mismos derechos por el simple hecho de ser personas.</a:t>
            </a:r>
          </a:p>
          <a:p>
            <a:pPr marL="0" indent="0">
              <a:buNone/>
            </a:pPr>
            <a:r>
              <a:rPr lang="es-MX" dirty="0">
                <a:latin typeface="Baskerville Old Face" panose="02020602080505020303" pitchFamily="18" charset="0"/>
              </a:rPr>
              <a:t>Ahora ¿Tu dime que prefieres? ¿Un menor sin hogar o una familia sin estereotipos de genero?</a:t>
            </a:r>
          </a:p>
        </p:txBody>
      </p:sp>
    </p:spTree>
    <p:extLst>
      <p:ext uri="{BB962C8B-B14F-4D97-AF65-F5344CB8AC3E}">
        <p14:creationId xmlns:p14="http://schemas.microsoft.com/office/powerpoint/2010/main" val="3351390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magen en blanco y negro de una persona&#10;&#10;Descripción generada automáticamente con confianza media">
            <a:extLst>
              <a:ext uri="{FF2B5EF4-FFF2-40B4-BE49-F238E27FC236}">
                <a16:creationId xmlns:a16="http://schemas.microsoft.com/office/drawing/2014/main" id="{9F4442DA-0D67-4E8F-9043-8250D81F89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3849" y="930166"/>
            <a:ext cx="8891752" cy="5071241"/>
          </a:xfrm>
          <a:prstGeom prst="rect">
            <a:avLst/>
          </a:prstGeom>
        </p:spPr>
      </p:pic>
    </p:spTree>
    <p:extLst>
      <p:ext uri="{BB962C8B-B14F-4D97-AF65-F5344CB8AC3E}">
        <p14:creationId xmlns:p14="http://schemas.microsoft.com/office/powerpoint/2010/main" val="2456810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BA23571-DF1D-4A60-8CEB-C41E4219506B}"/>
              </a:ext>
            </a:extLst>
          </p:cNvPr>
          <p:cNvSpPr>
            <a:spLocks noGrp="1"/>
          </p:cNvSpPr>
          <p:nvPr>
            <p:ph type="title"/>
          </p:nvPr>
        </p:nvSpPr>
        <p:spPr>
          <a:xfrm>
            <a:off x="838200" y="681037"/>
            <a:ext cx="10515600" cy="674797"/>
          </a:xfrm>
        </p:spPr>
        <p:txBody>
          <a:bodyPr>
            <a:normAutofit fontScale="90000"/>
          </a:bodyPr>
          <a:lstStyle/>
          <a:p>
            <a:pPr algn="ctr"/>
            <a:br>
              <a:rPr lang="es-MX" dirty="0">
                <a:solidFill>
                  <a:srgbClr val="0070C0"/>
                </a:solidFill>
                <a:latin typeface="Jokerman" panose="04090605060D06020702" pitchFamily="82" charset="0"/>
              </a:rPr>
            </a:br>
            <a:r>
              <a:rPr lang="es-MX" dirty="0">
                <a:solidFill>
                  <a:srgbClr val="0070C0"/>
                </a:solidFill>
                <a:latin typeface="Jokerman" panose="04090605060D06020702" pitchFamily="82" charset="0"/>
              </a:rPr>
              <a:t>Antecedentes Históricos</a:t>
            </a:r>
            <a:br>
              <a:rPr lang="es-MX" dirty="0"/>
            </a:br>
            <a:r>
              <a:rPr lang="es-MX" dirty="0"/>
              <a:t> </a:t>
            </a:r>
          </a:p>
        </p:txBody>
      </p:sp>
      <p:sp>
        <p:nvSpPr>
          <p:cNvPr id="3" name="Marcador de contenido 2">
            <a:extLst>
              <a:ext uri="{FF2B5EF4-FFF2-40B4-BE49-F238E27FC236}">
                <a16:creationId xmlns:a16="http://schemas.microsoft.com/office/drawing/2014/main" id="{433F69AD-DB33-4C4A-9368-2DC652F180D3}"/>
              </a:ext>
            </a:extLst>
          </p:cNvPr>
          <p:cNvSpPr>
            <a:spLocks noGrp="1"/>
          </p:cNvSpPr>
          <p:nvPr>
            <p:ph idx="1"/>
          </p:nvPr>
        </p:nvSpPr>
        <p:spPr>
          <a:xfrm>
            <a:off x="838200" y="2317531"/>
            <a:ext cx="10515600" cy="4130566"/>
          </a:xfrm>
        </p:spPr>
        <p:txBody>
          <a:bodyPr/>
          <a:lstStyle/>
          <a:p>
            <a:pPr marL="0" indent="0">
              <a:buNone/>
            </a:pPr>
            <a:r>
              <a:rPr lang="es-MX" dirty="0">
                <a:solidFill>
                  <a:srgbClr val="002060"/>
                </a:solidFill>
                <a:latin typeface="Baskerville Old Face" panose="02020602080505020303" pitchFamily="18" charset="0"/>
              </a:rPr>
              <a:t>La homoparentalidad es consecuencia de una transformación social donde se rompe el estereotipo de la familia tradicional padre-madre-</a:t>
            </a:r>
            <a:r>
              <a:rPr lang="es-MX" dirty="0" err="1">
                <a:solidFill>
                  <a:srgbClr val="002060"/>
                </a:solidFill>
                <a:latin typeface="Baskerville Old Face" panose="02020602080505020303" pitchFamily="18" charset="0"/>
              </a:rPr>
              <a:t>niñ</a:t>
            </a:r>
            <a:r>
              <a:rPr lang="es-MX" dirty="0">
                <a:solidFill>
                  <a:srgbClr val="002060"/>
                </a:solidFill>
                <a:latin typeface="Baskerville Old Face" panose="02020602080505020303" pitchFamily="18" charset="0"/>
              </a:rPr>
              <a:t>@.</a:t>
            </a:r>
          </a:p>
          <a:p>
            <a:pPr marL="0" indent="0">
              <a:buNone/>
            </a:pPr>
            <a:r>
              <a:rPr lang="es-MX" dirty="0">
                <a:solidFill>
                  <a:srgbClr val="002060"/>
                </a:solidFill>
                <a:latin typeface="Baskerville Old Face" panose="02020602080505020303" pitchFamily="18" charset="0"/>
              </a:rPr>
              <a:t>Esto surge a raíz de la legalización del matrimonio entre parejas del mismo sexo, iniciando en el año 2009 en CDMX y uniéndose escalonadamente distintos estados del país. Así mismo, un año más tarde (2010) legalizándose la adopción homoparental, nuevamente iniciando en CDMX, de la misma forma se anexan diversos estados conformando 13 actualmente, los cuales aprueban legalmente este tipo de adopción.</a:t>
            </a:r>
          </a:p>
        </p:txBody>
      </p:sp>
    </p:spTree>
    <p:extLst>
      <p:ext uri="{BB962C8B-B14F-4D97-AF65-F5344CB8AC3E}">
        <p14:creationId xmlns:p14="http://schemas.microsoft.com/office/powerpoint/2010/main" val="401170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412E2C7-D058-46E5-B050-D07CC97E9B47}"/>
              </a:ext>
            </a:extLst>
          </p:cNvPr>
          <p:cNvSpPr>
            <a:spLocks noGrp="1"/>
          </p:cNvSpPr>
          <p:nvPr>
            <p:ph type="title"/>
          </p:nvPr>
        </p:nvSpPr>
        <p:spPr/>
        <p:txBody>
          <a:bodyPr>
            <a:normAutofit/>
          </a:bodyPr>
          <a:lstStyle/>
          <a:p>
            <a:pPr algn="ctr"/>
            <a:r>
              <a:rPr lang="es-MX" sz="2800" dirty="0">
                <a:solidFill>
                  <a:srgbClr val="FF0000"/>
                </a:solidFill>
                <a:latin typeface="Jokerman" panose="04090605060D06020702" pitchFamily="82" charset="0"/>
              </a:rPr>
              <a:t>ADOPCIÓN EN MÉXICO ¿UN DERECHO PARA TOD@S? </a:t>
            </a:r>
          </a:p>
        </p:txBody>
      </p:sp>
      <p:sp>
        <p:nvSpPr>
          <p:cNvPr id="3" name="Marcador de contenido 2">
            <a:extLst>
              <a:ext uri="{FF2B5EF4-FFF2-40B4-BE49-F238E27FC236}">
                <a16:creationId xmlns:a16="http://schemas.microsoft.com/office/drawing/2014/main" id="{0AA96935-879A-43BD-9613-336F4AC87DB4}"/>
              </a:ext>
            </a:extLst>
          </p:cNvPr>
          <p:cNvSpPr>
            <a:spLocks noGrp="1"/>
          </p:cNvSpPr>
          <p:nvPr>
            <p:ph idx="1"/>
          </p:nvPr>
        </p:nvSpPr>
        <p:spPr/>
        <p:txBody>
          <a:bodyPr>
            <a:normAutofit/>
          </a:bodyPr>
          <a:lstStyle/>
          <a:p>
            <a:pPr marL="0" indent="0">
              <a:buNone/>
            </a:pPr>
            <a:r>
              <a:rPr lang="es-MX" sz="3200" dirty="0">
                <a:solidFill>
                  <a:srgbClr val="C00000"/>
                </a:solidFill>
                <a:latin typeface="Baskerville Old Face" panose="02020602080505020303" pitchFamily="18" charset="0"/>
              </a:rPr>
              <a:t>Fundamentado en los art. 390 a 410F del Código Civil Federal, cualquier persona que cumpla los lineamientos establecidos por los mismos, tendría el derecho a la adopción. </a:t>
            </a:r>
          </a:p>
          <a:p>
            <a:pPr marL="0" indent="0">
              <a:buNone/>
            </a:pPr>
            <a:r>
              <a:rPr lang="es-MX" sz="3200" dirty="0">
                <a:solidFill>
                  <a:srgbClr val="C00000"/>
                </a:solidFill>
                <a:latin typeface="Baskerville Old Face" panose="02020602080505020303" pitchFamily="18" charset="0"/>
              </a:rPr>
              <a:t>La realidad es que exististe una amplia diferencia entre parejas heterosexuales y parejas que pertenecen a la comunidad LGBT+. Lo que violenta sus derechos humanos fundamentados en los art. 1° (No discriminación por preferencia sexual) y 4° (Derecho a la Familia) de la Constitución Política de los Estados Unidos Mexicanos.  </a:t>
            </a:r>
          </a:p>
        </p:txBody>
      </p:sp>
    </p:spTree>
    <p:extLst>
      <p:ext uri="{BB962C8B-B14F-4D97-AF65-F5344CB8AC3E}">
        <p14:creationId xmlns:p14="http://schemas.microsoft.com/office/powerpoint/2010/main" val="3964448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3FAF02-0F63-4874-A025-7DB4D9AC5CE9}"/>
              </a:ext>
            </a:extLst>
          </p:cNvPr>
          <p:cNvSpPr>
            <a:spLocks noGrp="1"/>
          </p:cNvSpPr>
          <p:nvPr>
            <p:ph type="title"/>
          </p:nvPr>
        </p:nvSpPr>
        <p:spPr/>
        <p:txBody>
          <a:bodyPr>
            <a:normAutofit/>
          </a:bodyPr>
          <a:lstStyle/>
          <a:p>
            <a:pPr algn="ctr"/>
            <a:r>
              <a:rPr lang="es-MX" sz="2800" dirty="0">
                <a:solidFill>
                  <a:srgbClr val="009900"/>
                </a:solidFill>
                <a:latin typeface="Jokerman" panose="04090605060D06020702" pitchFamily="82" charset="0"/>
              </a:rPr>
              <a:t>ESTADOS DONDE ESTÁ TIPIFICADO EL DERECHO A LA ADOPCIÓN HOMOPARENTAL</a:t>
            </a:r>
          </a:p>
        </p:txBody>
      </p:sp>
      <p:sp>
        <p:nvSpPr>
          <p:cNvPr id="3" name="Marcador de contenido 2">
            <a:extLst>
              <a:ext uri="{FF2B5EF4-FFF2-40B4-BE49-F238E27FC236}">
                <a16:creationId xmlns:a16="http://schemas.microsoft.com/office/drawing/2014/main" id="{EF4B9046-8AEB-4BDF-BA7E-4FBF3469C0B9}"/>
              </a:ext>
            </a:extLst>
          </p:cNvPr>
          <p:cNvSpPr>
            <a:spLocks noGrp="1"/>
          </p:cNvSpPr>
          <p:nvPr>
            <p:ph idx="1"/>
          </p:nvPr>
        </p:nvSpPr>
        <p:spPr>
          <a:xfrm>
            <a:off x="838200" y="1481959"/>
            <a:ext cx="10515600" cy="5010916"/>
          </a:xfrm>
        </p:spPr>
        <p:txBody>
          <a:bodyPr>
            <a:normAutofit fontScale="85000" lnSpcReduction="20000"/>
          </a:bodyPr>
          <a:lstStyle/>
          <a:p>
            <a:r>
              <a:rPr lang="es-MX" dirty="0">
                <a:solidFill>
                  <a:srgbClr val="003300"/>
                </a:solidFill>
                <a:latin typeface="Baskerville Old Face" panose="02020602080505020303" pitchFamily="18" charset="0"/>
              </a:rPr>
              <a:t>Ciudad de México (2010 primera entidad en aprobarlo)</a:t>
            </a:r>
          </a:p>
          <a:p>
            <a:r>
              <a:rPr lang="es-MX" dirty="0">
                <a:solidFill>
                  <a:srgbClr val="003300"/>
                </a:solidFill>
                <a:latin typeface="Baskerville Old Face" panose="02020602080505020303" pitchFamily="18" charset="0"/>
              </a:rPr>
              <a:t>Coahuila </a:t>
            </a:r>
          </a:p>
          <a:p>
            <a:r>
              <a:rPr lang="es-MX" dirty="0">
                <a:solidFill>
                  <a:srgbClr val="003300"/>
                </a:solidFill>
                <a:latin typeface="Baskerville Old Face" panose="02020602080505020303" pitchFamily="18" charset="0"/>
              </a:rPr>
              <a:t>Campeche </a:t>
            </a:r>
          </a:p>
          <a:p>
            <a:r>
              <a:rPr lang="es-MX" dirty="0">
                <a:solidFill>
                  <a:srgbClr val="003300"/>
                </a:solidFill>
                <a:latin typeface="Baskerville Old Face" panose="02020602080505020303" pitchFamily="18" charset="0"/>
              </a:rPr>
              <a:t>Colima </a:t>
            </a:r>
          </a:p>
          <a:p>
            <a:r>
              <a:rPr lang="es-MX" dirty="0">
                <a:solidFill>
                  <a:srgbClr val="003300"/>
                </a:solidFill>
                <a:latin typeface="Baskerville Old Face" panose="02020602080505020303" pitchFamily="18" charset="0"/>
              </a:rPr>
              <a:t>Morelos                                                                                                         </a:t>
            </a:r>
          </a:p>
          <a:p>
            <a:r>
              <a:rPr lang="es-MX" dirty="0">
                <a:solidFill>
                  <a:srgbClr val="003300"/>
                </a:solidFill>
                <a:latin typeface="Baskerville Old Face" panose="02020602080505020303" pitchFamily="18" charset="0"/>
              </a:rPr>
              <a:t>Baja California                                                                                                                                    </a:t>
            </a:r>
          </a:p>
          <a:p>
            <a:r>
              <a:rPr lang="es-MX" dirty="0">
                <a:solidFill>
                  <a:srgbClr val="003300"/>
                </a:solidFill>
                <a:latin typeface="Baskerville Old Face" panose="02020602080505020303" pitchFamily="18" charset="0"/>
              </a:rPr>
              <a:t>Chihuahua                                                                                                                  </a:t>
            </a:r>
          </a:p>
          <a:p>
            <a:r>
              <a:rPr lang="es-MX" dirty="0">
                <a:solidFill>
                  <a:srgbClr val="003300"/>
                </a:solidFill>
                <a:latin typeface="Baskerville Old Face" panose="02020602080505020303" pitchFamily="18" charset="0"/>
              </a:rPr>
              <a:t>Querétaro </a:t>
            </a:r>
          </a:p>
          <a:p>
            <a:r>
              <a:rPr lang="es-MX" dirty="0">
                <a:solidFill>
                  <a:srgbClr val="003300"/>
                </a:solidFill>
                <a:latin typeface="Baskerville Old Face" panose="02020602080505020303" pitchFamily="18" charset="0"/>
              </a:rPr>
              <a:t>Chiapas </a:t>
            </a:r>
          </a:p>
          <a:p>
            <a:r>
              <a:rPr lang="es-MX" dirty="0">
                <a:solidFill>
                  <a:srgbClr val="003300"/>
                </a:solidFill>
                <a:latin typeface="Baskerville Old Face" panose="02020602080505020303" pitchFamily="18" charset="0"/>
              </a:rPr>
              <a:t>Nayarit</a:t>
            </a:r>
          </a:p>
          <a:p>
            <a:r>
              <a:rPr lang="es-MX" dirty="0">
                <a:solidFill>
                  <a:srgbClr val="003300"/>
                </a:solidFill>
                <a:latin typeface="Baskerville Old Face" panose="02020602080505020303" pitchFamily="18" charset="0"/>
              </a:rPr>
              <a:t>Aguascalientes</a:t>
            </a:r>
          </a:p>
          <a:p>
            <a:r>
              <a:rPr lang="es-MX" dirty="0">
                <a:solidFill>
                  <a:srgbClr val="003300"/>
                </a:solidFill>
                <a:latin typeface="Baskerville Old Face" panose="02020602080505020303" pitchFamily="18" charset="0"/>
              </a:rPr>
              <a:t>San Luis Potosí</a:t>
            </a:r>
          </a:p>
          <a:p>
            <a:r>
              <a:rPr lang="es-MX" dirty="0">
                <a:solidFill>
                  <a:srgbClr val="003300"/>
                </a:solidFill>
                <a:latin typeface="Baskerville Old Face" panose="02020602080505020303" pitchFamily="18" charset="0"/>
              </a:rPr>
              <a:t>Guerrero</a:t>
            </a:r>
          </a:p>
          <a:p>
            <a:endParaRPr lang="es-MX" dirty="0"/>
          </a:p>
        </p:txBody>
      </p:sp>
    </p:spTree>
    <p:extLst>
      <p:ext uri="{BB962C8B-B14F-4D97-AF65-F5344CB8AC3E}">
        <p14:creationId xmlns:p14="http://schemas.microsoft.com/office/powerpoint/2010/main" val="3922965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descr="Gráfico, Gráfico circular&#10;&#10;Descripción generada automáticamente">
            <a:extLst>
              <a:ext uri="{FF2B5EF4-FFF2-40B4-BE49-F238E27FC236}">
                <a16:creationId xmlns:a16="http://schemas.microsoft.com/office/drawing/2014/main" id="{215F7245-1973-453C-B348-F6CA68A086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637283"/>
          </a:xfrm>
          <a:prstGeom prst="rect">
            <a:avLst/>
          </a:prstGeom>
        </p:spPr>
      </p:pic>
    </p:spTree>
    <p:extLst>
      <p:ext uri="{BB962C8B-B14F-4D97-AF65-F5344CB8AC3E}">
        <p14:creationId xmlns:p14="http://schemas.microsoft.com/office/powerpoint/2010/main" val="1452307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7598E9-2580-4850-BB69-F8952DCE69C1}"/>
              </a:ext>
            </a:extLst>
          </p:cNvPr>
          <p:cNvSpPr>
            <a:spLocks noGrp="1"/>
          </p:cNvSpPr>
          <p:nvPr>
            <p:ph type="title"/>
          </p:nvPr>
        </p:nvSpPr>
        <p:spPr/>
        <p:txBody>
          <a:bodyPr>
            <a:normAutofit/>
          </a:bodyPr>
          <a:lstStyle/>
          <a:p>
            <a:pPr algn="ctr"/>
            <a:r>
              <a:rPr lang="es-MX" sz="3200" dirty="0">
                <a:solidFill>
                  <a:srgbClr val="990099"/>
                </a:solidFill>
                <a:latin typeface="Jokerman" panose="04090605060D06020702" pitchFamily="82" charset="0"/>
              </a:rPr>
              <a:t>¿SOCIALMENTE ACEPTADO O SÓLO TOLERADO?</a:t>
            </a:r>
          </a:p>
        </p:txBody>
      </p:sp>
      <p:sp>
        <p:nvSpPr>
          <p:cNvPr id="3" name="Marcador de contenido 2">
            <a:extLst>
              <a:ext uri="{FF2B5EF4-FFF2-40B4-BE49-F238E27FC236}">
                <a16:creationId xmlns:a16="http://schemas.microsoft.com/office/drawing/2014/main" id="{DE28AC3D-4693-4A42-A293-C4A65789D2C7}"/>
              </a:ext>
            </a:extLst>
          </p:cNvPr>
          <p:cNvSpPr>
            <a:spLocks noGrp="1"/>
          </p:cNvSpPr>
          <p:nvPr>
            <p:ph idx="1"/>
          </p:nvPr>
        </p:nvSpPr>
        <p:spPr/>
        <p:txBody>
          <a:bodyPr/>
          <a:lstStyle/>
          <a:p>
            <a:pPr marL="0" indent="0">
              <a:buNone/>
            </a:pPr>
            <a:r>
              <a:rPr lang="es-MX" dirty="0">
                <a:solidFill>
                  <a:srgbClr val="D60093"/>
                </a:solidFill>
                <a:latin typeface="Baskerville Old Face" panose="02020602080505020303" pitchFamily="18" charset="0"/>
              </a:rPr>
              <a:t>En esta nueva alineación familiar existen conductas basadas en argumentos tradicionalistas, donde la representación institucional de la familia debe ser conformada en roles tradicionales, hombre portador de economía y mujer con rol reproductivo.</a:t>
            </a:r>
          </a:p>
          <a:p>
            <a:pPr marL="0" indent="0">
              <a:buNone/>
            </a:pPr>
            <a:r>
              <a:rPr lang="es-MX" dirty="0">
                <a:solidFill>
                  <a:srgbClr val="D60093"/>
                </a:solidFill>
                <a:latin typeface="Baskerville Old Face" panose="02020602080505020303" pitchFamily="18" charset="0"/>
              </a:rPr>
              <a:t>Ante esta mentalidad se han tenido que enfrentar durante largo tiempo las y los individuos pertenecientes a la comunidad LGBT+. </a:t>
            </a:r>
          </a:p>
          <a:p>
            <a:pPr marL="0" indent="0">
              <a:buNone/>
            </a:pPr>
            <a:r>
              <a:rPr lang="es-MX" dirty="0">
                <a:solidFill>
                  <a:srgbClr val="D60093"/>
                </a:solidFill>
                <a:latin typeface="Baskerville Old Face" panose="02020602080505020303" pitchFamily="18" charset="0"/>
              </a:rPr>
              <a:t>En este caso entra otra vertiente, los Derechos del menor, donde socialmente, la tradicionalidad no abre frontera a la situación que se presenta en el tema de los menores en situación de adopción.</a:t>
            </a:r>
          </a:p>
          <a:p>
            <a:pPr marL="0" indent="0">
              <a:buNone/>
            </a:pPr>
            <a:endParaRPr lang="es-MX" dirty="0"/>
          </a:p>
        </p:txBody>
      </p:sp>
    </p:spTree>
    <p:extLst>
      <p:ext uri="{BB962C8B-B14F-4D97-AF65-F5344CB8AC3E}">
        <p14:creationId xmlns:p14="http://schemas.microsoft.com/office/powerpoint/2010/main" val="40896875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8FC33C-67A6-4F33-AEA4-0104495FE7D9}"/>
              </a:ext>
            </a:extLst>
          </p:cNvPr>
          <p:cNvSpPr>
            <a:spLocks noGrp="1"/>
          </p:cNvSpPr>
          <p:nvPr>
            <p:ph type="title"/>
          </p:nvPr>
        </p:nvSpPr>
        <p:spPr/>
        <p:txBody>
          <a:bodyPr>
            <a:normAutofit/>
          </a:bodyPr>
          <a:lstStyle/>
          <a:p>
            <a:pPr algn="ctr"/>
            <a:r>
              <a:rPr lang="es-MX" sz="3200" dirty="0">
                <a:solidFill>
                  <a:schemeClr val="accent2">
                    <a:lumMod val="50000"/>
                  </a:schemeClr>
                </a:solidFill>
                <a:latin typeface="Jokerman" panose="04090605060D06020702" pitchFamily="82" charset="0"/>
              </a:rPr>
              <a:t>CIFRAS INEGI</a:t>
            </a:r>
          </a:p>
        </p:txBody>
      </p:sp>
      <p:sp>
        <p:nvSpPr>
          <p:cNvPr id="3" name="Marcador de contenido 2">
            <a:extLst>
              <a:ext uri="{FF2B5EF4-FFF2-40B4-BE49-F238E27FC236}">
                <a16:creationId xmlns:a16="http://schemas.microsoft.com/office/drawing/2014/main" id="{84CB7973-D448-406E-8EE3-3A05573FA8D4}"/>
              </a:ext>
            </a:extLst>
          </p:cNvPr>
          <p:cNvSpPr>
            <a:spLocks noGrp="1"/>
          </p:cNvSpPr>
          <p:nvPr>
            <p:ph idx="1"/>
          </p:nvPr>
        </p:nvSpPr>
        <p:spPr/>
        <p:txBody>
          <a:bodyPr/>
          <a:lstStyle/>
          <a:p>
            <a:pPr marL="0" indent="0">
              <a:buNone/>
            </a:pPr>
            <a:r>
              <a:rPr lang="es-MX" dirty="0">
                <a:solidFill>
                  <a:schemeClr val="accent4">
                    <a:lumMod val="75000"/>
                  </a:schemeClr>
                </a:solidFill>
                <a:latin typeface="Baskerville Old Face" panose="02020602080505020303" pitchFamily="18" charset="0"/>
              </a:rPr>
              <a:t>Las cifras son alarmantes al poder observar basados en el último censo realizado por el INEGI que son 33,118 niñas, niños y adolescentes los que se encuentran en casas hogar, albergues, refugios, etc. </a:t>
            </a:r>
          </a:p>
          <a:p>
            <a:pPr marL="0" indent="0">
              <a:buNone/>
            </a:pPr>
            <a:r>
              <a:rPr lang="es-MX" dirty="0">
                <a:solidFill>
                  <a:schemeClr val="accent4">
                    <a:lumMod val="75000"/>
                  </a:schemeClr>
                </a:solidFill>
                <a:latin typeface="Baskerville Old Face" panose="02020602080505020303" pitchFamily="18" charset="0"/>
              </a:rPr>
              <a:t>Aquí es donde se toca ese punto sensible, la sociedad basada en actos (tradicionales) o estados donde la inclusión no se lleva a cabo en su totalidad ¿Qué hacen por estos menores?, la respuesta, absolutamente nada.</a:t>
            </a:r>
          </a:p>
          <a:p>
            <a:pPr marL="0" indent="0">
              <a:buNone/>
            </a:pPr>
            <a:r>
              <a:rPr lang="es-MX" dirty="0">
                <a:solidFill>
                  <a:schemeClr val="accent4">
                    <a:lumMod val="75000"/>
                  </a:schemeClr>
                </a:solidFill>
                <a:latin typeface="Baskerville Old Face" panose="02020602080505020303" pitchFamily="18" charset="0"/>
              </a:rPr>
              <a:t>Y ¿por que negar un hogar, un Derecho fundamentado en nuestra Constitución a todos estos menores?</a:t>
            </a:r>
          </a:p>
        </p:txBody>
      </p:sp>
    </p:spTree>
    <p:extLst>
      <p:ext uri="{BB962C8B-B14F-4D97-AF65-F5344CB8AC3E}">
        <p14:creationId xmlns:p14="http://schemas.microsoft.com/office/powerpoint/2010/main" val="2830754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CBF0231-512D-4F9A-A07F-3F733AC27AC0}"/>
              </a:ext>
            </a:extLst>
          </p:cNvPr>
          <p:cNvSpPr>
            <a:spLocks noGrp="1"/>
          </p:cNvSpPr>
          <p:nvPr>
            <p:ph type="title"/>
          </p:nvPr>
        </p:nvSpPr>
        <p:spPr/>
        <p:txBody>
          <a:bodyPr>
            <a:normAutofit/>
          </a:bodyPr>
          <a:lstStyle/>
          <a:p>
            <a:pPr algn="ctr"/>
            <a:r>
              <a:rPr lang="es-MX" sz="3200" dirty="0">
                <a:solidFill>
                  <a:srgbClr val="0066FF"/>
                </a:solidFill>
                <a:latin typeface="Jokerman" panose="04090605060D06020702" pitchFamily="82" charset="0"/>
              </a:rPr>
              <a:t>LA REALIDAD DE LOS DERECHOS INCLUYENTES</a:t>
            </a:r>
          </a:p>
        </p:txBody>
      </p:sp>
      <p:sp>
        <p:nvSpPr>
          <p:cNvPr id="3" name="Marcador de contenido 2">
            <a:extLst>
              <a:ext uri="{FF2B5EF4-FFF2-40B4-BE49-F238E27FC236}">
                <a16:creationId xmlns:a16="http://schemas.microsoft.com/office/drawing/2014/main" id="{FC5AC46A-48E0-4C02-844E-6B63F3133210}"/>
              </a:ext>
            </a:extLst>
          </p:cNvPr>
          <p:cNvSpPr>
            <a:spLocks noGrp="1"/>
          </p:cNvSpPr>
          <p:nvPr>
            <p:ph idx="1"/>
          </p:nvPr>
        </p:nvSpPr>
        <p:spPr/>
        <p:txBody>
          <a:bodyPr>
            <a:normAutofit fontScale="92500" lnSpcReduction="10000"/>
          </a:bodyPr>
          <a:lstStyle/>
          <a:p>
            <a:pPr marL="0" indent="0">
              <a:buNone/>
            </a:pPr>
            <a:r>
              <a:rPr lang="es-MX" dirty="0">
                <a:solidFill>
                  <a:srgbClr val="002060"/>
                </a:solidFill>
                <a:latin typeface="Baskerville Old Face" panose="02020602080505020303" pitchFamily="18" charset="0"/>
              </a:rPr>
              <a:t>En los últimos 5 años solo 5 parejas pertenecientes a la comunidad LGBT+ han podido realizar la adopción, lo cual refleja la dificultad en el avance de los derechos incluyentes.</a:t>
            </a:r>
          </a:p>
          <a:p>
            <a:pPr marL="0" indent="0">
              <a:buNone/>
            </a:pPr>
            <a:r>
              <a:rPr lang="es-MX" dirty="0">
                <a:solidFill>
                  <a:srgbClr val="002060"/>
                </a:solidFill>
                <a:latin typeface="Baskerville Old Face" panose="02020602080505020303" pitchFamily="18" charset="0"/>
              </a:rPr>
              <a:t>Significa que solo el 0.2% de las parejas que solicitaron la adopción les fue otorgado.</a:t>
            </a:r>
          </a:p>
          <a:p>
            <a:r>
              <a:rPr lang="es-MX" dirty="0">
                <a:solidFill>
                  <a:srgbClr val="002060"/>
                </a:solidFill>
                <a:latin typeface="Baskerville Old Face" panose="02020602080505020303" pitchFamily="18" charset="0"/>
              </a:rPr>
              <a:t>1 en Baja California</a:t>
            </a:r>
          </a:p>
          <a:p>
            <a:r>
              <a:rPr lang="es-MX" dirty="0">
                <a:solidFill>
                  <a:srgbClr val="002060"/>
                </a:solidFill>
                <a:latin typeface="Baskerville Old Face" panose="02020602080505020303" pitchFamily="18" charset="0"/>
              </a:rPr>
              <a:t>1 en Campeche</a:t>
            </a:r>
          </a:p>
          <a:p>
            <a:r>
              <a:rPr lang="es-MX" dirty="0">
                <a:solidFill>
                  <a:srgbClr val="002060"/>
                </a:solidFill>
                <a:latin typeface="Baskerville Old Face" panose="02020602080505020303" pitchFamily="18" charset="0"/>
              </a:rPr>
              <a:t>3 en CDMX</a:t>
            </a:r>
          </a:p>
          <a:p>
            <a:pPr marL="0" indent="0">
              <a:buNone/>
            </a:pPr>
            <a:r>
              <a:rPr lang="es-MX" dirty="0">
                <a:solidFill>
                  <a:srgbClr val="002060"/>
                </a:solidFill>
                <a:latin typeface="Baskerville Old Face" panose="02020602080505020303" pitchFamily="18" charset="0"/>
              </a:rPr>
              <a:t>La diferencia es notable ante el porcentaje entre parejas heterosexuales con un 82.4%, mujeres solteras 9.7% y hombres solteros 3.9%. Basados en 407 solicitudes en este lapso de tiempo.</a:t>
            </a:r>
          </a:p>
        </p:txBody>
      </p:sp>
    </p:spTree>
    <p:extLst>
      <p:ext uri="{BB962C8B-B14F-4D97-AF65-F5344CB8AC3E}">
        <p14:creationId xmlns:p14="http://schemas.microsoft.com/office/powerpoint/2010/main" val="267742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08B2992-6F06-4198-B2FA-5CA3D99C0B0A}"/>
              </a:ext>
            </a:extLst>
          </p:cNvPr>
          <p:cNvSpPr>
            <a:spLocks noGrp="1"/>
          </p:cNvSpPr>
          <p:nvPr>
            <p:ph type="title"/>
          </p:nvPr>
        </p:nvSpPr>
        <p:spPr/>
        <p:txBody>
          <a:bodyPr/>
          <a:lstStyle/>
          <a:p>
            <a:pPr algn="ctr"/>
            <a:r>
              <a:rPr lang="es-MX" dirty="0">
                <a:solidFill>
                  <a:srgbClr val="FF0000"/>
                </a:solidFill>
                <a:latin typeface="Jokerman" panose="04090605060D06020702" pitchFamily="82" charset="0"/>
              </a:rPr>
              <a:t>EL CASO DE ALAN Y DANIEL</a:t>
            </a:r>
          </a:p>
        </p:txBody>
      </p:sp>
      <p:sp>
        <p:nvSpPr>
          <p:cNvPr id="3" name="Marcador de contenido 2">
            <a:extLst>
              <a:ext uri="{FF2B5EF4-FFF2-40B4-BE49-F238E27FC236}">
                <a16:creationId xmlns:a16="http://schemas.microsoft.com/office/drawing/2014/main" id="{B6BF46D7-6081-4E40-9FBF-E09004A26160}"/>
              </a:ext>
            </a:extLst>
          </p:cNvPr>
          <p:cNvSpPr>
            <a:spLocks noGrp="1"/>
          </p:cNvSpPr>
          <p:nvPr>
            <p:ph idx="1"/>
          </p:nvPr>
        </p:nvSpPr>
        <p:spPr/>
        <p:txBody>
          <a:bodyPr/>
          <a:lstStyle/>
          <a:p>
            <a:pPr marL="0" indent="0">
              <a:buNone/>
            </a:pPr>
            <a:r>
              <a:rPr lang="es-MX" dirty="0">
                <a:solidFill>
                  <a:srgbClr val="C00000"/>
                </a:solidFill>
                <a:latin typeface="Baskerville Old Face" panose="02020602080505020303" pitchFamily="18" charset="0"/>
              </a:rPr>
              <a:t>Esté caso se presentó en el estado de León Guanajuato, de los estados mas conservadores en donde tanto en el ámbito político como social se han resistido a la acción de los derechos incluyentes. </a:t>
            </a:r>
          </a:p>
          <a:p>
            <a:pPr marL="0" indent="0">
              <a:buNone/>
            </a:pPr>
            <a:r>
              <a:rPr lang="es-MX" dirty="0">
                <a:solidFill>
                  <a:srgbClr val="C00000"/>
                </a:solidFill>
                <a:latin typeface="Baskerville Old Face" panose="02020602080505020303" pitchFamily="18" charset="0"/>
              </a:rPr>
              <a:t>Esta pareja después de contraer matrimonio en CDMX decidido llevar a cabo su derecho a la adopción, lastimosamente durante el proceso sufrieron discriminación por autoridades estatales y por parte del orfanato donde se encontraba el menor que deseaban adoptar, ya que les negaron el seguimiento argumentando daño psicológico para el menor y ataques de las familias locales. Debido a esta situación se vieron obligados a llevar a cabo procesos legales.</a:t>
            </a:r>
          </a:p>
        </p:txBody>
      </p:sp>
    </p:spTree>
    <p:extLst>
      <p:ext uri="{BB962C8B-B14F-4D97-AF65-F5344CB8AC3E}">
        <p14:creationId xmlns:p14="http://schemas.microsoft.com/office/powerpoint/2010/main" val="29812305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717</TotalTime>
  <Words>880</Words>
  <Application>Microsoft Office PowerPoint</Application>
  <PresentationFormat>Panorámica</PresentationFormat>
  <Paragraphs>45</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Baskerville Old Face</vt:lpstr>
      <vt:lpstr>Calibri</vt:lpstr>
      <vt:lpstr>Calibri Light</vt:lpstr>
      <vt:lpstr>Jokerman</vt:lpstr>
      <vt:lpstr>Ravie</vt:lpstr>
      <vt:lpstr>Tema de Office</vt:lpstr>
      <vt:lpstr>ROMPIENDO ESTEREOTIPOS</vt:lpstr>
      <vt:lpstr> Antecedentes Históricos  </vt:lpstr>
      <vt:lpstr>ADOPCIÓN EN MÉXICO ¿UN DERECHO PARA TOD@S? </vt:lpstr>
      <vt:lpstr>ESTADOS DONDE ESTÁ TIPIFICADO EL DERECHO A LA ADOPCIÓN HOMOPARENTAL</vt:lpstr>
      <vt:lpstr>Presentación de PowerPoint</vt:lpstr>
      <vt:lpstr>¿SOCIALMENTE ACEPTADO O SÓLO TOLERADO?</vt:lpstr>
      <vt:lpstr>CIFRAS INEGI</vt:lpstr>
      <vt:lpstr>LA REALIDAD DE LOS DERECHOS INCLUYENTES</vt:lpstr>
      <vt:lpstr>EL CASO DE ALAN Y DANIEL</vt:lpstr>
      <vt:lpstr>Después de 8 meses el juez dio fallo a su favor, por los actos donde se violentan sus derechos y aprobando los requisitos que se cumplían en su totalidad para la adopción. Después de ganar el juicio se tuvieron que enfrentar a otra situación y era tener que trasladar al menor a otra casa hogar, debido a que en donde el niño se encontraba no se permitía la adopción homoparental.   Una vez logrado, en abril del año 2020 el menor llego a manos de Alan y Daniel dándole un hogar lleno de amor y cuidados. </vt:lpstr>
      <vt:lpstr>CONCLUCIÓN</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ROMPIENDO ESTEREOTIPOS</dc:title>
  <dc:creator>paola vega</dc:creator>
  <cp:lastModifiedBy>paola vega</cp:lastModifiedBy>
  <cp:revision>38</cp:revision>
  <dcterms:created xsi:type="dcterms:W3CDTF">2021-02-26T23:47:15Z</dcterms:created>
  <dcterms:modified xsi:type="dcterms:W3CDTF">2021-03-01T19:43:15Z</dcterms:modified>
</cp:coreProperties>
</file>